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60" r:id="rId3"/>
    <p:sldId id="259" r:id="rId4"/>
    <p:sldId id="257" r:id="rId5"/>
    <p:sldId id="261" r:id="rId6"/>
    <p:sldId id="264" r:id="rId7"/>
    <p:sldId id="263" r:id="rId8"/>
    <p:sldId id="262" r:id="rId9"/>
    <p:sldId id="267" r:id="rId10"/>
    <p:sldId id="268" r:id="rId11"/>
    <p:sldId id="270" r:id="rId12"/>
    <p:sldId id="266" r:id="rId13"/>
    <p:sldId id="269" r:id="rId14"/>
    <p:sldId id="265" r:id="rId15"/>
    <p:sldId id="271" r:id="rId16"/>
    <p:sldId id="272" r:id="rId17"/>
    <p:sldId id="273" r:id="rId18"/>
    <p:sldId id="274" r:id="rId19"/>
  </p:sldIdLst>
  <p:sldSz cx="10972800" cy="5761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99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F01"/>
    <a:srgbClr val="ED00EC"/>
    <a:srgbClr val="97D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/>
    <p:restoredTop sz="94490"/>
  </p:normalViewPr>
  <p:slideViewPr>
    <p:cSldViewPr snapToGrid="0">
      <p:cViewPr varScale="1">
        <p:scale>
          <a:sx n="144" d="100"/>
          <a:sy n="144" d="100"/>
        </p:scale>
        <p:origin x="232" y="184"/>
      </p:cViewPr>
      <p:guideLst>
        <p:guide orient="horz" pos="3399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57C6E-ED51-9546-A37F-CF454181C11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1143000"/>
            <a:ext cx="5876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13CF5-A26A-6646-9B54-7DB0976C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7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3209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401604" algn="l" defTabSz="803209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803209" algn="l" defTabSz="803209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1204813" algn="l" defTabSz="803209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606418" algn="l" defTabSz="803209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2008022" algn="l" defTabSz="803209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2409627" algn="l" defTabSz="803209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2811231" algn="l" defTabSz="803209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3212836" algn="l" defTabSz="803209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13CF5-A26A-6646-9B54-7DB0976C8C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97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13CF5-A26A-6646-9B54-7DB0976C8C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2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13CF5-A26A-6646-9B54-7DB0976C8C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00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13CF5-A26A-6646-9B54-7DB0976C8C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40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13CF5-A26A-6646-9B54-7DB0976C8C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33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13CF5-A26A-6646-9B54-7DB0976C8C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34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13CF5-A26A-6646-9B54-7DB0976C8C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03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13CF5-A26A-6646-9B54-7DB0976C8C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2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13CF5-A26A-6646-9B54-7DB0976C8C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2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13CF5-A26A-6646-9B54-7DB0976C8C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7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13CF5-A26A-6646-9B54-7DB0976C8C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08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13CF5-A26A-6646-9B54-7DB0976C8C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80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13CF5-A26A-6646-9B54-7DB0976C8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0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13CF5-A26A-6646-9B54-7DB0976C8C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44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13CF5-A26A-6646-9B54-7DB0976C8C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55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13CF5-A26A-6646-9B54-7DB0976C8C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84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13CF5-A26A-6646-9B54-7DB0976C8C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04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13CF5-A26A-6646-9B54-7DB0976C8C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7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42837"/>
            <a:ext cx="8229600" cy="2005695"/>
          </a:xfrm>
        </p:spPr>
        <p:txBody>
          <a:bodyPr anchor="b"/>
          <a:lstStyle>
            <a:lvl1pPr algn="ctr">
              <a:defRPr sz="5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25879"/>
            <a:ext cx="8229600" cy="1390917"/>
          </a:xfrm>
        </p:spPr>
        <p:txBody>
          <a:bodyPr/>
          <a:lstStyle>
            <a:lvl1pPr marL="0" indent="0" algn="ctr">
              <a:buNone/>
              <a:defRPr sz="2016"/>
            </a:lvl1pPr>
            <a:lvl2pPr marL="384048" indent="0" algn="ctr">
              <a:buNone/>
              <a:defRPr sz="1680"/>
            </a:lvl2pPr>
            <a:lvl3pPr marL="768096" indent="0" algn="ctr">
              <a:buNone/>
              <a:defRPr sz="1512"/>
            </a:lvl3pPr>
            <a:lvl4pPr marL="1152144" indent="0" algn="ctr">
              <a:buNone/>
              <a:defRPr sz="1344"/>
            </a:lvl4pPr>
            <a:lvl5pPr marL="1536192" indent="0" algn="ctr">
              <a:buNone/>
              <a:defRPr sz="1344"/>
            </a:lvl5pPr>
            <a:lvl6pPr marL="1920240" indent="0" algn="ctr">
              <a:buNone/>
              <a:defRPr sz="1344"/>
            </a:lvl6pPr>
            <a:lvl7pPr marL="2304288" indent="0" algn="ctr">
              <a:buNone/>
              <a:defRPr sz="1344"/>
            </a:lvl7pPr>
            <a:lvl8pPr marL="2688336" indent="0" algn="ctr">
              <a:buNone/>
              <a:defRPr sz="1344"/>
            </a:lvl8pPr>
            <a:lvl9pPr marL="3072384" indent="0" algn="ctr">
              <a:buNone/>
              <a:defRPr sz="13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EEC-D7A3-684C-A917-C4D8A8AFD10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8F4-1FF6-354C-B276-579202D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4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EEC-D7A3-684C-A917-C4D8A8AFD10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8F4-1FF6-354C-B276-579202D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06722"/>
            <a:ext cx="2366010" cy="4882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06722"/>
            <a:ext cx="6960870" cy="4882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EEC-D7A3-684C-A917-C4D8A8AFD10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8F4-1FF6-354C-B276-579202D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9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EEC-D7A3-684C-A917-C4D8A8AFD10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8F4-1FF6-354C-B276-579202D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436260"/>
            <a:ext cx="9464040" cy="2396431"/>
          </a:xfrm>
        </p:spPr>
        <p:txBody>
          <a:bodyPr anchor="b"/>
          <a:lstStyle>
            <a:lvl1pPr>
              <a:defRPr sz="5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3855362"/>
            <a:ext cx="9464040" cy="1260227"/>
          </a:xfrm>
        </p:spPr>
        <p:txBody>
          <a:bodyPr/>
          <a:lstStyle>
            <a:lvl1pPr marL="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1pPr>
            <a:lvl2pPr marL="3840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76809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152144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4pPr>
            <a:lvl5pPr marL="1536192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6pPr>
            <a:lvl7pPr marL="2304288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7pPr>
            <a:lvl8pPr marL="2688336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8pPr>
            <a:lvl9pPr marL="3072384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EEC-D7A3-684C-A917-C4D8A8AFD10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8F4-1FF6-354C-B276-579202D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6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533609"/>
            <a:ext cx="4663440" cy="36553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533609"/>
            <a:ext cx="4663440" cy="36553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EEC-D7A3-684C-A917-C4D8A8AFD10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8F4-1FF6-354C-B276-579202D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8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06723"/>
            <a:ext cx="9464040" cy="1113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412255"/>
            <a:ext cx="4642008" cy="692124"/>
          </a:xfrm>
        </p:spPr>
        <p:txBody>
          <a:bodyPr anchor="b"/>
          <a:lstStyle>
            <a:lvl1pPr marL="0" indent="0">
              <a:buNone/>
              <a:defRPr sz="2016" b="1"/>
            </a:lvl1pPr>
            <a:lvl2pPr marL="384048" indent="0">
              <a:buNone/>
              <a:defRPr sz="1680" b="1"/>
            </a:lvl2pPr>
            <a:lvl3pPr marL="768096" indent="0">
              <a:buNone/>
              <a:defRPr sz="1512" b="1"/>
            </a:lvl3pPr>
            <a:lvl4pPr marL="1152144" indent="0">
              <a:buNone/>
              <a:defRPr sz="1344" b="1"/>
            </a:lvl4pPr>
            <a:lvl5pPr marL="1536192" indent="0">
              <a:buNone/>
              <a:defRPr sz="1344" b="1"/>
            </a:lvl5pPr>
            <a:lvl6pPr marL="1920240" indent="0">
              <a:buNone/>
              <a:defRPr sz="1344" b="1"/>
            </a:lvl6pPr>
            <a:lvl7pPr marL="2304288" indent="0">
              <a:buNone/>
              <a:defRPr sz="1344" b="1"/>
            </a:lvl7pPr>
            <a:lvl8pPr marL="2688336" indent="0">
              <a:buNone/>
              <a:defRPr sz="1344" b="1"/>
            </a:lvl8pPr>
            <a:lvl9pPr marL="3072384" indent="0">
              <a:buNone/>
              <a:defRPr sz="13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104379"/>
            <a:ext cx="4642008" cy="3095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412255"/>
            <a:ext cx="4664869" cy="692124"/>
          </a:xfrm>
        </p:spPr>
        <p:txBody>
          <a:bodyPr anchor="b"/>
          <a:lstStyle>
            <a:lvl1pPr marL="0" indent="0">
              <a:buNone/>
              <a:defRPr sz="2016" b="1"/>
            </a:lvl1pPr>
            <a:lvl2pPr marL="384048" indent="0">
              <a:buNone/>
              <a:defRPr sz="1680" b="1"/>
            </a:lvl2pPr>
            <a:lvl3pPr marL="768096" indent="0">
              <a:buNone/>
              <a:defRPr sz="1512" b="1"/>
            </a:lvl3pPr>
            <a:lvl4pPr marL="1152144" indent="0">
              <a:buNone/>
              <a:defRPr sz="1344" b="1"/>
            </a:lvl4pPr>
            <a:lvl5pPr marL="1536192" indent="0">
              <a:buNone/>
              <a:defRPr sz="1344" b="1"/>
            </a:lvl5pPr>
            <a:lvl6pPr marL="1920240" indent="0">
              <a:buNone/>
              <a:defRPr sz="1344" b="1"/>
            </a:lvl6pPr>
            <a:lvl7pPr marL="2304288" indent="0">
              <a:buNone/>
              <a:defRPr sz="1344" b="1"/>
            </a:lvl7pPr>
            <a:lvl8pPr marL="2688336" indent="0">
              <a:buNone/>
              <a:defRPr sz="1344" b="1"/>
            </a:lvl8pPr>
            <a:lvl9pPr marL="3072384" indent="0">
              <a:buNone/>
              <a:defRPr sz="13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104379"/>
            <a:ext cx="4664869" cy="3095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EEC-D7A3-684C-A917-C4D8A8AFD10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8F4-1FF6-354C-B276-579202D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EEC-D7A3-684C-A917-C4D8A8AFD10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8F4-1FF6-354C-B276-579202D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0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EEC-D7A3-684C-A917-C4D8A8AFD10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8F4-1FF6-354C-B276-579202D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384069"/>
            <a:ext cx="3539013" cy="1344242"/>
          </a:xfrm>
        </p:spPr>
        <p:txBody>
          <a:bodyPr anchor="b"/>
          <a:lstStyle>
            <a:lvl1pPr>
              <a:defRPr sz="26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829483"/>
            <a:ext cx="5554980" cy="4094071"/>
          </a:xfrm>
        </p:spPr>
        <p:txBody>
          <a:bodyPr/>
          <a:lstStyle>
            <a:lvl1pPr>
              <a:defRPr sz="2688"/>
            </a:lvl1pPr>
            <a:lvl2pPr>
              <a:defRPr sz="2352"/>
            </a:lvl2pPr>
            <a:lvl3pPr>
              <a:defRPr sz="2016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1728311"/>
            <a:ext cx="3539013" cy="3201911"/>
          </a:xfrm>
        </p:spPr>
        <p:txBody>
          <a:bodyPr/>
          <a:lstStyle>
            <a:lvl1pPr marL="0" indent="0">
              <a:buNone/>
              <a:defRPr sz="1344"/>
            </a:lvl1pPr>
            <a:lvl2pPr marL="384048" indent="0">
              <a:buNone/>
              <a:defRPr sz="1176"/>
            </a:lvl2pPr>
            <a:lvl3pPr marL="768096" indent="0">
              <a:buNone/>
              <a:defRPr sz="1008"/>
            </a:lvl3pPr>
            <a:lvl4pPr marL="1152144" indent="0">
              <a:buNone/>
              <a:defRPr sz="840"/>
            </a:lvl4pPr>
            <a:lvl5pPr marL="1536192" indent="0">
              <a:buNone/>
              <a:defRPr sz="840"/>
            </a:lvl5pPr>
            <a:lvl6pPr marL="1920240" indent="0">
              <a:buNone/>
              <a:defRPr sz="840"/>
            </a:lvl6pPr>
            <a:lvl7pPr marL="2304288" indent="0">
              <a:buNone/>
              <a:defRPr sz="840"/>
            </a:lvl7pPr>
            <a:lvl8pPr marL="2688336" indent="0">
              <a:buNone/>
              <a:defRPr sz="840"/>
            </a:lvl8pPr>
            <a:lvl9pPr marL="3072384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EEC-D7A3-684C-A917-C4D8A8AFD10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8F4-1FF6-354C-B276-579202D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384069"/>
            <a:ext cx="3539013" cy="1344242"/>
          </a:xfrm>
        </p:spPr>
        <p:txBody>
          <a:bodyPr anchor="b"/>
          <a:lstStyle>
            <a:lvl1pPr>
              <a:defRPr sz="26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829483"/>
            <a:ext cx="5554980" cy="4094071"/>
          </a:xfrm>
        </p:spPr>
        <p:txBody>
          <a:bodyPr anchor="t"/>
          <a:lstStyle>
            <a:lvl1pPr marL="0" indent="0">
              <a:buNone/>
              <a:defRPr sz="2688"/>
            </a:lvl1pPr>
            <a:lvl2pPr marL="384048" indent="0">
              <a:buNone/>
              <a:defRPr sz="2352"/>
            </a:lvl2pPr>
            <a:lvl3pPr marL="768096" indent="0">
              <a:buNone/>
              <a:defRPr sz="2016"/>
            </a:lvl3pPr>
            <a:lvl4pPr marL="1152144" indent="0">
              <a:buNone/>
              <a:defRPr sz="1680"/>
            </a:lvl4pPr>
            <a:lvl5pPr marL="1536192" indent="0">
              <a:buNone/>
              <a:defRPr sz="1680"/>
            </a:lvl5pPr>
            <a:lvl6pPr marL="1920240" indent="0">
              <a:buNone/>
              <a:defRPr sz="1680"/>
            </a:lvl6pPr>
            <a:lvl7pPr marL="2304288" indent="0">
              <a:buNone/>
              <a:defRPr sz="1680"/>
            </a:lvl7pPr>
            <a:lvl8pPr marL="2688336" indent="0">
              <a:buNone/>
              <a:defRPr sz="1680"/>
            </a:lvl8pPr>
            <a:lvl9pPr marL="3072384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1728311"/>
            <a:ext cx="3539013" cy="3201911"/>
          </a:xfrm>
        </p:spPr>
        <p:txBody>
          <a:bodyPr/>
          <a:lstStyle>
            <a:lvl1pPr marL="0" indent="0">
              <a:buNone/>
              <a:defRPr sz="1344"/>
            </a:lvl1pPr>
            <a:lvl2pPr marL="384048" indent="0">
              <a:buNone/>
              <a:defRPr sz="1176"/>
            </a:lvl2pPr>
            <a:lvl3pPr marL="768096" indent="0">
              <a:buNone/>
              <a:defRPr sz="1008"/>
            </a:lvl3pPr>
            <a:lvl4pPr marL="1152144" indent="0">
              <a:buNone/>
              <a:defRPr sz="840"/>
            </a:lvl4pPr>
            <a:lvl5pPr marL="1536192" indent="0">
              <a:buNone/>
              <a:defRPr sz="840"/>
            </a:lvl5pPr>
            <a:lvl6pPr marL="1920240" indent="0">
              <a:buNone/>
              <a:defRPr sz="840"/>
            </a:lvl6pPr>
            <a:lvl7pPr marL="2304288" indent="0">
              <a:buNone/>
              <a:defRPr sz="840"/>
            </a:lvl7pPr>
            <a:lvl8pPr marL="2688336" indent="0">
              <a:buNone/>
              <a:defRPr sz="840"/>
            </a:lvl8pPr>
            <a:lvl9pPr marL="3072384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AEEC-D7A3-684C-A917-C4D8A8AFD10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A8F4-1FF6-354C-B276-579202D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9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06723"/>
            <a:ext cx="9464040" cy="1113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533609"/>
            <a:ext cx="9464040" cy="3655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5339629"/>
            <a:ext cx="2468880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6AEEC-D7A3-684C-A917-C4D8A8AFD10C}" type="datetimeFigureOut">
              <a:rPr lang="en-US" smtClean="0"/>
              <a:t>3/18/24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5339629"/>
            <a:ext cx="3703320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5339629"/>
            <a:ext cx="2468880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FA8F4-1FF6-354C-B276-579202DC4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0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68096" rtl="0" eaLnBrk="1" latinLnBrk="0" hangingPunct="1">
        <a:lnSpc>
          <a:spcPct val="90000"/>
        </a:lnSpc>
        <a:spcBef>
          <a:spcPct val="0"/>
        </a:spcBef>
        <a:buNone/>
        <a:defRPr sz="36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76809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52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112264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49631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26440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96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algn="l" defTabSz="768096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68096" algn="l" defTabSz="768096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algn="l" defTabSz="768096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algn="l" defTabSz="768096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096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algn="l" defTabSz="768096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algn="l" defTabSz="768096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072384" algn="l" defTabSz="768096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744CE0-371A-473D-47B0-3F01D3EC0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47700" y="255464"/>
            <a:ext cx="6673389" cy="696454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these templates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D40796-9F33-D358-A5AD-C2846AFB12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673925" y="1009533"/>
            <a:ext cx="9475915" cy="3939601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a headshot.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Stand in front of a solid background and take a photo. You can also upload an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 photo. </a:t>
            </a:r>
          </a:p>
          <a:p>
            <a:pPr marL="342900" marR="0" lvl="0" indent="-3429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one of the templates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following pages. </a:t>
            </a:r>
          </a:p>
          <a:p>
            <a:pPr marL="342900" marR="0" lvl="0" indent="-3429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Drop your photo in.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Resize to fit. </a:t>
            </a:r>
          </a:p>
          <a:p>
            <a:pPr marL="342900" marR="0" lvl="0" indent="-3429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click on your photo and choose “Send to back.”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Delete the photo placeholder graphic.</a:t>
            </a:r>
          </a:p>
          <a:p>
            <a:pPr marL="342900" marR="0" lvl="0" indent="-3429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 the name, title, company placeholders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your own information.</a:t>
            </a:r>
          </a:p>
          <a:p>
            <a:pPr marL="342900" marR="0" lvl="0" indent="-3429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File: Export and choose PNG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the file type. Check Save Current Slide Only and make sure the Width is 1200 and Height is 630. Click Export and save the image to your computer.</a:t>
            </a:r>
          </a:p>
          <a:p>
            <a:pPr marL="342900" marR="0" lvl="0" indent="-3429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your image on social media!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 the hashtags #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SCCEHCCAmemberday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#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Memberday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#compliance for more visibility, and tag @SCCE @HCCA so we can help you spread the word!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63FE92F-A414-9084-3FEC-B7CECE92231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5800" y="4939108"/>
            <a:ext cx="7157168" cy="696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68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corporatecompliance.org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/2024memberday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CE10F5-7206-A170-273C-CF8CCC0C1A8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321089" y="5020567"/>
            <a:ext cx="2965911" cy="472104"/>
            <a:chOff x="7552031" y="5020567"/>
            <a:chExt cx="2965911" cy="472104"/>
          </a:xfrm>
        </p:grpSpPr>
        <p:pic>
          <p:nvPicPr>
            <p:cNvPr id="10" name="Picture 9" descr="A blue and black logo&#10;&#10;Description automatically generated">
              <a:extLst>
                <a:ext uri="{FF2B5EF4-FFF2-40B4-BE49-F238E27FC236}">
                  <a16:creationId xmlns:a16="http://schemas.microsoft.com/office/drawing/2014/main" id="{F92DE445-5493-BFA6-D783-5C6EAF3BBB4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66361" y="5020567"/>
              <a:ext cx="1451581" cy="46692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8C6992-5602-C5D5-85A3-49B1F8EA2B1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2031" y="5026984"/>
              <a:ext cx="1454475" cy="465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297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circle with a black circle on a blue background&#10;&#10;Description automatically generated">
            <a:extLst>
              <a:ext uri="{FF2B5EF4-FFF2-40B4-BE49-F238E27FC236}">
                <a16:creationId xmlns:a16="http://schemas.microsoft.com/office/drawing/2014/main" id="{619EBE0B-E579-CFB4-83EC-CD1229C542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70056" cy="57592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71" y="0"/>
            <a:ext cx="10970057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55AEC84-A7E8-A5AE-EF5D-666E583C4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79" y="4259050"/>
            <a:ext cx="4748019" cy="11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A239431-3C73-BE23-4CEB-B7EBED746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79" y="3111793"/>
            <a:ext cx="34795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kumimoji="0" lang="en-US" altLang="en-US" sz="2200" u="none" strike="noStrike" kern="1200" cap="none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ecause</a:t>
            </a:r>
            <a:r>
              <a:rPr kumimoji="0" lang="en-US" altLang="en-US" sz="22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 helps me stay connected with best practices in the industry. 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97D2112-3691-CA7F-1E24-B9FE1EB7B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61" y="2050764"/>
            <a:ext cx="45025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spc="-500" dirty="0">
                <a:solidFill>
                  <a:srgbClr val="FCBF01"/>
                </a:solidFill>
                <a:effectLst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MEMBER</a:t>
            </a:r>
            <a:endParaRPr kumimoji="0" lang="en-US" altLang="en-US" sz="7200" b="1" u="none" strike="noStrike" kern="1200" cap="none" spc="-500" normalizeH="0" noProof="0" dirty="0">
              <a:ln>
                <a:noFill/>
              </a:ln>
              <a:solidFill>
                <a:srgbClr val="FCBF0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D3148AFA-E0E9-FBCC-A55C-B98888D45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61" y="1239104"/>
            <a:ext cx="4502531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A</a:t>
            </a:r>
            <a:endParaRPr kumimoji="0" lang="en-US" altLang="en-US" sz="650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21" descr="A black and white logo&#10;&#10;Description automatically generated">
            <a:extLst>
              <a:ext uri="{FF2B5EF4-FFF2-40B4-BE49-F238E27FC236}">
                <a16:creationId xmlns:a16="http://schemas.microsoft.com/office/drawing/2014/main" id="{CE762BFF-5D5B-2915-9D4F-310787AD2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96" y="583512"/>
            <a:ext cx="3247594" cy="476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F48688-6ABF-56BF-BAA1-FB0E1956A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755" y="4965027"/>
            <a:ext cx="1949330" cy="43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@SCCE  @HCCA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F1E47F-0BA5-B2C9-642D-A1CD513FB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407" y="1841500"/>
            <a:ext cx="2114457" cy="27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8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64DC4-895E-C73D-4D05-715EDC867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512" y="923814"/>
            <a:ext cx="2870200" cy="3731260"/>
          </a:xfrm>
          <a:prstGeom prst="rect">
            <a:avLst/>
          </a:prstGeom>
        </p:spPr>
      </p:pic>
      <p:pic>
        <p:nvPicPr>
          <p:cNvPr id="44" name="Picture 43" descr="A yellow ribbon and confetti on a dark background&#10;&#10;Description automatically generated">
            <a:extLst>
              <a:ext uri="{FF2B5EF4-FFF2-40B4-BE49-F238E27FC236}">
                <a16:creationId xmlns:a16="http://schemas.microsoft.com/office/drawing/2014/main" id="{09F6358E-88EB-D563-DBFE-8B853E7FDF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59"/>
            <a:ext cx="10970057" cy="57592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71" y="0"/>
            <a:ext cx="10970057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A1D0F18-4D20-8B5B-25A6-E83015D70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79" y="4259050"/>
            <a:ext cx="4748019" cy="11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DEDF1D91-2AA2-F901-5C07-B5CB1C291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7" y="2235636"/>
            <a:ext cx="427136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because I want to stay up to date on the latest trends and changing regulations that impact my organization.</a:t>
            </a: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FBCCEE6C-EF3A-D7C5-CCC1-BDD3F7232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79" y="1652733"/>
            <a:ext cx="4822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a member</a:t>
            </a:r>
            <a:endParaRPr kumimoji="0" lang="en-US" altLang="en-US" sz="3600" b="1" u="none" strike="noStrike" kern="1200" cap="none" spc="-1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5C344A41-89E9-E61C-5C42-A596220C3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96" y="583512"/>
            <a:ext cx="3247594" cy="476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D438E3-3F5D-08B5-D7A9-895B1AC1A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2333" y="4965027"/>
            <a:ext cx="1949330" cy="43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@SCCE  @HCCA</a:t>
            </a:r>
          </a:p>
        </p:txBody>
      </p:sp>
    </p:spTree>
    <p:extLst>
      <p:ext uri="{BB962C8B-B14F-4D97-AF65-F5344CB8AC3E}">
        <p14:creationId xmlns:p14="http://schemas.microsoft.com/office/powerpoint/2010/main" val="234198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black circle with yellow dots and confetti&#10;&#10;Description automatically generated">
            <a:extLst>
              <a:ext uri="{FF2B5EF4-FFF2-40B4-BE49-F238E27FC236}">
                <a16:creationId xmlns:a16="http://schemas.microsoft.com/office/drawing/2014/main" id="{7DCE4D47-588A-6627-8D6B-C34F8EA143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0970056" cy="5759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ADF332-9A6E-0CAE-4924-10F7FDCF7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1351036"/>
            <a:ext cx="2870200" cy="37312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71" y="0"/>
            <a:ext cx="10970057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73214B99-74CB-36CF-1583-066DC0B71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226" y="4347647"/>
            <a:ext cx="4748019" cy="10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kumimoji="0" lang="en-US" altLang="en-US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</a:t>
            </a:r>
            <a:endParaRPr kumimoji="0" lang="en-US" altLang="en-US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4572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 marL="0" marR="0" lvl="0" indent="0" algn="r" defTabSz="4572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9B10761F-43AB-B2F0-8FDC-55AE88D00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204" y="2368246"/>
            <a:ext cx="49762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kumimoji="0" lang="en-US" altLang="en-US" sz="2200" u="none" strike="noStrike" kern="1200" cap="none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ecause</a:t>
            </a:r>
            <a:r>
              <a:rPr kumimoji="0" lang="en-US" altLang="en-US" sz="22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am a champion of 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8A776666-4A7C-0A50-BBAB-7DD103997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21" y="2880270"/>
            <a:ext cx="4748019" cy="150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55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u="none" strike="noStrike" kern="1200" cap="none" spc="-150" normalizeH="0" noProof="0" dirty="0">
                <a:ln>
                  <a:noFill/>
                </a:ln>
                <a:solidFill>
                  <a:srgbClr val="FCBF0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compliance and ethics. 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D5547553-E5C2-24CF-3723-F1CE2AF1F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979" y="1794221"/>
            <a:ext cx="4822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a member</a:t>
            </a:r>
            <a:endParaRPr kumimoji="0" lang="en-US" altLang="en-US" sz="3600" b="1" u="none" strike="noStrike" kern="1200" cap="none" spc="-1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F555D9EE-8ED8-1DCC-6715-225B1F8E1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173" y="870346"/>
            <a:ext cx="3247594" cy="476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324971-B418-0509-CE87-D04CC1A62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31" y="4978279"/>
            <a:ext cx="1949330" cy="43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@SCCE  @HCCA</a:t>
            </a:r>
          </a:p>
        </p:txBody>
      </p:sp>
    </p:spTree>
    <p:extLst>
      <p:ext uri="{BB962C8B-B14F-4D97-AF65-F5344CB8AC3E}">
        <p14:creationId xmlns:p14="http://schemas.microsoft.com/office/powerpoint/2010/main" val="3802115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AB736-D97E-C7C8-1AE5-75A7EA031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512" y="923814"/>
            <a:ext cx="2870200" cy="3731260"/>
          </a:xfrm>
          <a:prstGeom prst="rect">
            <a:avLst/>
          </a:prstGeom>
        </p:spPr>
      </p:pic>
      <p:pic>
        <p:nvPicPr>
          <p:cNvPr id="35" name="Picture 34" descr="A black and yellow confetti&#10;&#10;Description automatically generated">
            <a:extLst>
              <a:ext uri="{FF2B5EF4-FFF2-40B4-BE49-F238E27FC236}">
                <a16:creationId xmlns:a16="http://schemas.microsoft.com/office/drawing/2014/main" id="{934C722B-AF0A-CA5F-2B9E-ED180AC6F0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"/>
            <a:ext cx="10970056" cy="575927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71" y="0"/>
            <a:ext cx="10970057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A1D0F18-4D20-8B5B-25A6-E83015D70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79" y="4259050"/>
            <a:ext cx="4748019" cy="11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2278446C-8A64-24C2-4389-8FC52F81C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0" y="3085159"/>
            <a:ext cx="397665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i="0" dirty="0">
                <a:solidFill>
                  <a:srgbClr val="FDFDFD"/>
                </a:solidFill>
                <a:effectLst/>
              </a:rPr>
              <a:t>because my association network keeps me energized with new ideas and strategies. </a:t>
            </a:r>
            <a:endParaRPr kumimoji="0" lang="en-US" altLang="en-US" sz="2200" u="none" strike="noStrike" kern="1200" cap="none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EC389190-E3F6-D8BE-41B1-21438A4E6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61" y="2050764"/>
            <a:ext cx="45025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spc="-300" dirty="0">
                <a:solidFill>
                  <a:srgbClr val="FCBF01"/>
                </a:solidFill>
                <a:effectLst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Member</a:t>
            </a:r>
            <a:endParaRPr kumimoji="0" lang="en-US" altLang="en-US" sz="7200" b="1" u="none" strike="noStrike" kern="1200" cap="none" spc="-300" normalizeH="0" noProof="0" dirty="0">
              <a:ln>
                <a:noFill/>
              </a:ln>
              <a:solidFill>
                <a:srgbClr val="FCBF0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EACC4894-D278-73EB-4FA9-421F38940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61" y="1239104"/>
            <a:ext cx="4502531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500" spc="-15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a</a:t>
            </a:r>
            <a:endParaRPr kumimoji="0" lang="en-US" altLang="en-US" sz="6500" u="none" strike="noStrike" kern="1200" cap="none" spc="-1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64A812C3-BFBC-7229-DFB0-5C70B0EBB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96" y="583512"/>
            <a:ext cx="3247594" cy="476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A39D06-A67C-C8EB-0CDD-66F46EE44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2545" y="245876"/>
            <a:ext cx="1949330" cy="43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@SCCE  @HCCA</a:t>
            </a:r>
          </a:p>
        </p:txBody>
      </p:sp>
    </p:spTree>
    <p:extLst>
      <p:ext uri="{BB962C8B-B14F-4D97-AF65-F5344CB8AC3E}">
        <p14:creationId xmlns:p14="http://schemas.microsoft.com/office/powerpoint/2010/main" val="4043155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64DC4-895E-C73D-4D05-715EDC867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512" y="923814"/>
            <a:ext cx="2870200" cy="3731260"/>
          </a:xfrm>
          <a:prstGeom prst="rect">
            <a:avLst/>
          </a:prstGeom>
        </p:spPr>
      </p:pic>
      <p:pic>
        <p:nvPicPr>
          <p:cNvPr id="44" name="Picture 43" descr="A yellow ribbon and confetti on a dark background&#10;&#10;Description automatically generated">
            <a:extLst>
              <a:ext uri="{FF2B5EF4-FFF2-40B4-BE49-F238E27FC236}">
                <a16:creationId xmlns:a16="http://schemas.microsoft.com/office/drawing/2014/main" id="{09F6358E-88EB-D563-DBFE-8B853E7FDF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59"/>
            <a:ext cx="10970057" cy="57592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71" y="0"/>
            <a:ext cx="10970057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A1D0F18-4D20-8B5B-25A6-E83015D70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79" y="4259050"/>
            <a:ext cx="4748019" cy="11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DEDF1D91-2AA2-F901-5C07-B5CB1C291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6" y="2235636"/>
            <a:ext cx="474801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because the supportive community, educational resources, and professional opportunities help me drive success.</a:t>
            </a: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FBCCEE6C-EF3A-D7C5-CCC1-BDD3F7232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79" y="1652733"/>
            <a:ext cx="4822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a member</a:t>
            </a:r>
            <a:endParaRPr kumimoji="0" lang="en-US" altLang="en-US" sz="3600" b="1" u="none" strike="noStrike" kern="1200" cap="none" spc="-1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5C344A41-89E9-E61C-5C42-A596220C3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96" y="583512"/>
            <a:ext cx="3247594" cy="476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D438E3-3F5D-08B5-D7A9-895B1AC1A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2333" y="4965027"/>
            <a:ext cx="1949330" cy="43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@SCCE  @HCCA</a:t>
            </a:r>
          </a:p>
        </p:txBody>
      </p:sp>
    </p:spTree>
    <p:extLst>
      <p:ext uri="{BB962C8B-B14F-4D97-AF65-F5344CB8AC3E}">
        <p14:creationId xmlns:p14="http://schemas.microsoft.com/office/powerpoint/2010/main" val="227090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circle with a black circle on a blue background&#10;&#10;Description automatically generated">
            <a:extLst>
              <a:ext uri="{FF2B5EF4-FFF2-40B4-BE49-F238E27FC236}">
                <a16:creationId xmlns:a16="http://schemas.microsoft.com/office/drawing/2014/main" id="{619EBE0B-E579-CFB4-83EC-CD1229C542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70056" cy="57592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71" y="0"/>
            <a:ext cx="10970057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55AEC84-A7E8-A5AE-EF5D-666E583C4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79" y="4259050"/>
            <a:ext cx="4748019" cy="11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A239431-3C73-BE23-4CEB-B7EBED746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79" y="3111793"/>
            <a:ext cx="46810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(Your personal statement here</a:t>
            </a:r>
            <a:r>
              <a:rPr lang="en-US" altLang="en-US" sz="2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kumimoji="0" lang="en-US" altLang="en-US" sz="2200" u="none" strike="noStrike" kern="1200" cap="none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97D2112-3691-CA7F-1E24-B9FE1EB7B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61" y="2050764"/>
            <a:ext cx="45025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spc="-500" dirty="0">
                <a:solidFill>
                  <a:srgbClr val="FCBF01"/>
                </a:solidFill>
                <a:effectLst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MEMBER</a:t>
            </a:r>
            <a:endParaRPr kumimoji="0" lang="en-US" altLang="en-US" sz="7200" b="1" u="none" strike="noStrike" kern="1200" cap="none" spc="-500" normalizeH="0" noProof="0" dirty="0">
              <a:ln>
                <a:noFill/>
              </a:ln>
              <a:solidFill>
                <a:srgbClr val="FCBF0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D3148AFA-E0E9-FBCC-A55C-B98888D45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61" y="1239104"/>
            <a:ext cx="4502531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A</a:t>
            </a:r>
            <a:endParaRPr kumimoji="0" lang="en-US" altLang="en-US" sz="650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21" descr="A black and white logo&#10;&#10;Description automatically generated">
            <a:extLst>
              <a:ext uri="{FF2B5EF4-FFF2-40B4-BE49-F238E27FC236}">
                <a16:creationId xmlns:a16="http://schemas.microsoft.com/office/drawing/2014/main" id="{CE762BFF-5D5B-2915-9D4F-310787AD2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96" y="583512"/>
            <a:ext cx="3247594" cy="476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F48688-6ABF-56BF-BAA1-FB0E1956A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755" y="4965027"/>
            <a:ext cx="1949330" cy="43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@SCCE  @HCCA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F1E47F-0BA5-B2C9-642D-A1CD513FB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407" y="1841500"/>
            <a:ext cx="2114457" cy="27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8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64DC4-895E-C73D-4D05-715EDC867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512" y="923814"/>
            <a:ext cx="2870200" cy="3731260"/>
          </a:xfrm>
          <a:prstGeom prst="rect">
            <a:avLst/>
          </a:prstGeom>
        </p:spPr>
      </p:pic>
      <p:pic>
        <p:nvPicPr>
          <p:cNvPr id="44" name="Picture 43" descr="A yellow ribbon and confetti on a dark background&#10;&#10;Description automatically generated">
            <a:extLst>
              <a:ext uri="{FF2B5EF4-FFF2-40B4-BE49-F238E27FC236}">
                <a16:creationId xmlns:a16="http://schemas.microsoft.com/office/drawing/2014/main" id="{09F6358E-88EB-D563-DBFE-8B853E7FDF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59"/>
            <a:ext cx="10970057" cy="57592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71" y="0"/>
            <a:ext cx="10970057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A1D0F18-4D20-8B5B-25A6-E83015D70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79" y="4259050"/>
            <a:ext cx="4748019" cy="11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DEDF1D91-2AA2-F901-5C07-B5CB1C291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6" y="2732785"/>
            <a:ext cx="4748019" cy="4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(Your personal statement here)</a:t>
            </a: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FBCCEE6C-EF3A-D7C5-CCC1-BDD3F7232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79" y="2176516"/>
            <a:ext cx="4822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a member</a:t>
            </a:r>
            <a:endParaRPr kumimoji="0" lang="en-US" altLang="en-US" sz="3600" b="1" u="none" strike="noStrike" kern="1200" cap="none" spc="-1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5C344A41-89E9-E61C-5C42-A596220C3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96" y="583512"/>
            <a:ext cx="3247594" cy="476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D438E3-3F5D-08B5-D7A9-895B1AC1A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2333" y="4965027"/>
            <a:ext cx="1949330" cy="43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@SCCE  @HCCA</a:t>
            </a:r>
          </a:p>
        </p:txBody>
      </p:sp>
    </p:spTree>
    <p:extLst>
      <p:ext uri="{BB962C8B-B14F-4D97-AF65-F5344CB8AC3E}">
        <p14:creationId xmlns:p14="http://schemas.microsoft.com/office/powerpoint/2010/main" val="219799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black circle with yellow dots and confetti&#10;&#10;Description automatically generated">
            <a:extLst>
              <a:ext uri="{FF2B5EF4-FFF2-40B4-BE49-F238E27FC236}">
                <a16:creationId xmlns:a16="http://schemas.microsoft.com/office/drawing/2014/main" id="{7DCE4D47-588A-6627-8D6B-C34F8EA143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0970056" cy="5759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ADF332-9A6E-0CAE-4924-10F7FDCF7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1351036"/>
            <a:ext cx="2870200" cy="37312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71" y="0"/>
            <a:ext cx="10970057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73214B99-74CB-36CF-1583-066DC0B71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226" y="4347647"/>
            <a:ext cx="4748019" cy="10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kumimoji="0" lang="en-US" altLang="en-US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</a:t>
            </a:r>
            <a:endParaRPr kumimoji="0" lang="en-US" altLang="en-US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4572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 marL="0" marR="0" lvl="0" indent="0" algn="r" defTabSz="4572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9B10761F-43AB-B2F0-8FDC-55AE88D00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204" y="2829885"/>
            <a:ext cx="49762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(Your personal statement here)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D5547553-E5C2-24CF-3723-F1CE2AF1F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979" y="2255860"/>
            <a:ext cx="4822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a member</a:t>
            </a:r>
            <a:endParaRPr kumimoji="0" lang="en-US" altLang="en-US" sz="3600" b="1" u="none" strike="noStrike" kern="1200" cap="none" spc="-1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F555D9EE-8ED8-1DCC-6715-225B1F8E1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173" y="870346"/>
            <a:ext cx="3247594" cy="476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324971-B418-0509-CE87-D04CC1A62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31" y="4978279"/>
            <a:ext cx="1949330" cy="43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@SCCE  @HCCA</a:t>
            </a:r>
          </a:p>
        </p:txBody>
      </p:sp>
    </p:spTree>
    <p:extLst>
      <p:ext uri="{BB962C8B-B14F-4D97-AF65-F5344CB8AC3E}">
        <p14:creationId xmlns:p14="http://schemas.microsoft.com/office/powerpoint/2010/main" val="3048790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AB736-D97E-C7C8-1AE5-75A7EA031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512" y="923814"/>
            <a:ext cx="2870200" cy="3731260"/>
          </a:xfrm>
          <a:prstGeom prst="rect">
            <a:avLst/>
          </a:prstGeom>
        </p:spPr>
      </p:pic>
      <p:pic>
        <p:nvPicPr>
          <p:cNvPr id="35" name="Picture 34" descr="A black and yellow confetti&#10;&#10;Description automatically generated">
            <a:extLst>
              <a:ext uri="{FF2B5EF4-FFF2-40B4-BE49-F238E27FC236}">
                <a16:creationId xmlns:a16="http://schemas.microsoft.com/office/drawing/2014/main" id="{934C722B-AF0A-CA5F-2B9E-ED180AC6F0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"/>
            <a:ext cx="10970056" cy="575927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71" y="0"/>
            <a:ext cx="10970057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A1D0F18-4D20-8B5B-25A6-E83015D70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79" y="4259050"/>
            <a:ext cx="4748019" cy="11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2278446C-8A64-24C2-4389-8FC52F81C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0" y="3129549"/>
            <a:ext cx="4688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(Your personal statement here)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EC389190-E3F6-D8BE-41B1-21438A4E6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61" y="2050764"/>
            <a:ext cx="45025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spc="-300" dirty="0">
                <a:solidFill>
                  <a:srgbClr val="FCBF01"/>
                </a:solidFill>
                <a:effectLst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Member</a:t>
            </a:r>
            <a:endParaRPr kumimoji="0" lang="en-US" altLang="en-US" sz="7200" b="1" u="none" strike="noStrike" kern="1200" cap="none" spc="-300" normalizeH="0" noProof="0" dirty="0">
              <a:ln>
                <a:noFill/>
              </a:ln>
              <a:solidFill>
                <a:srgbClr val="FCBF0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EACC4894-D278-73EB-4FA9-421F38940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61" y="1239104"/>
            <a:ext cx="4502531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500" spc="-15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a</a:t>
            </a:r>
            <a:endParaRPr kumimoji="0" lang="en-US" altLang="en-US" sz="6500" u="none" strike="noStrike" kern="1200" cap="none" spc="-1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64A812C3-BFBC-7229-DFB0-5C70B0EBB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96" y="583512"/>
            <a:ext cx="3247594" cy="476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A39D06-A67C-C8EB-0CDD-66F46EE44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2545" y="245876"/>
            <a:ext cx="1949330" cy="43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@SCCE  @HCCA</a:t>
            </a:r>
          </a:p>
        </p:txBody>
      </p:sp>
    </p:spTree>
    <p:extLst>
      <p:ext uri="{BB962C8B-B14F-4D97-AF65-F5344CB8AC3E}">
        <p14:creationId xmlns:p14="http://schemas.microsoft.com/office/powerpoint/2010/main" val="147726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circle with a black circle on a blue background&#10;&#10;Description automatically generated">
            <a:extLst>
              <a:ext uri="{FF2B5EF4-FFF2-40B4-BE49-F238E27FC236}">
                <a16:creationId xmlns:a16="http://schemas.microsoft.com/office/drawing/2014/main" id="{619EBE0B-E579-CFB4-83EC-CD1229C542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70056" cy="57592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71" y="0"/>
            <a:ext cx="10970057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55AEC84-A7E8-A5AE-EF5D-666E583C4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79" y="4259050"/>
            <a:ext cx="4748019" cy="11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A239431-3C73-BE23-4CEB-B7EBED746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79" y="3111793"/>
            <a:ext cx="46810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kumimoji="0" lang="en-US" altLang="en-US" sz="2200" u="none" strike="noStrike" kern="1200" cap="none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ecause</a:t>
            </a:r>
            <a:r>
              <a:rPr kumimoji="0" lang="en-US" altLang="en-US" sz="22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top-tier education helps me bring best practices to our compliance program.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97D2112-3691-CA7F-1E24-B9FE1EB7B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61" y="2050764"/>
            <a:ext cx="45025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spc="-500" dirty="0">
                <a:solidFill>
                  <a:srgbClr val="FCBF01"/>
                </a:solidFill>
                <a:effectLst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MEMBER</a:t>
            </a:r>
            <a:endParaRPr kumimoji="0" lang="en-US" altLang="en-US" sz="7200" b="1" u="none" strike="noStrike" kern="1200" cap="none" spc="-500" normalizeH="0" noProof="0" dirty="0">
              <a:ln>
                <a:noFill/>
              </a:ln>
              <a:solidFill>
                <a:srgbClr val="FCBF0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D3148AFA-E0E9-FBCC-A55C-B98888D45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61" y="1239104"/>
            <a:ext cx="4502531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A</a:t>
            </a:r>
            <a:endParaRPr kumimoji="0" lang="en-US" altLang="en-US" sz="650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21" descr="A black and white logo&#10;&#10;Description automatically generated">
            <a:extLst>
              <a:ext uri="{FF2B5EF4-FFF2-40B4-BE49-F238E27FC236}">
                <a16:creationId xmlns:a16="http://schemas.microsoft.com/office/drawing/2014/main" id="{CE762BFF-5D5B-2915-9D4F-310787AD2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96" y="583512"/>
            <a:ext cx="3247594" cy="476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F48688-6ABF-56BF-BAA1-FB0E1956A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755" y="4965027"/>
            <a:ext cx="1949330" cy="43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@SCCE  @HCCA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F1E47F-0BA5-B2C9-642D-A1CD513FB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407" y="1841500"/>
            <a:ext cx="2114457" cy="27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7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64DC4-895E-C73D-4D05-715EDC867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512" y="923814"/>
            <a:ext cx="2870200" cy="3731260"/>
          </a:xfrm>
          <a:prstGeom prst="rect">
            <a:avLst/>
          </a:prstGeom>
        </p:spPr>
      </p:pic>
      <p:pic>
        <p:nvPicPr>
          <p:cNvPr id="44" name="Picture 43" descr="A yellow ribbon and confetti on a dark background&#10;&#10;Description automatically generated">
            <a:extLst>
              <a:ext uri="{FF2B5EF4-FFF2-40B4-BE49-F238E27FC236}">
                <a16:creationId xmlns:a16="http://schemas.microsoft.com/office/drawing/2014/main" id="{09F6358E-88EB-D563-DBFE-8B853E7FDF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59"/>
            <a:ext cx="10970057" cy="57592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71" y="0"/>
            <a:ext cx="10970057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A1D0F18-4D20-8B5B-25A6-E83015D70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79" y="4259050"/>
            <a:ext cx="4748019" cy="11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DEDF1D91-2AA2-F901-5C07-B5CB1C291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6" y="2209002"/>
            <a:ext cx="4748019" cy="136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3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kumimoji="0" lang="en-US" altLang="en-US" sz="2300" u="none" strike="noStrike" kern="1200" cap="none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ecause</a:t>
            </a:r>
            <a:r>
              <a:rPr kumimoji="0" lang="en-US" altLang="en-US" sz="23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member resources provide the </a:t>
            </a:r>
            <a:r>
              <a:rPr kumimoji="0" lang="en-US" altLang="en-US" sz="2300" b="1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</a:t>
            </a:r>
            <a:r>
              <a:rPr kumimoji="0" lang="en-US" altLang="en-US" sz="23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the way our compliance program runs.</a:t>
            </a: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FBCCEE6C-EF3A-D7C5-CCC1-BDD3F7232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79" y="1652733"/>
            <a:ext cx="4822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a member</a:t>
            </a:r>
            <a:endParaRPr kumimoji="0" lang="en-US" altLang="en-US" sz="3600" b="1" u="none" strike="noStrike" kern="1200" cap="none" spc="-1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5C344A41-89E9-E61C-5C42-A596220C3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96" y="583512"/>
            <a:ext cx="3247594" cy="476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D438E3-3F5D-08B5-D7A9-895B1AC1A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2333" y="4965027"/>
            <a:ext cx="1949330" cy="43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@SCCE  @HCCA</a:t>
            </a:r>
          </a:p>
        </p:txBody>
      </p:sp>
    </p:spTree>
    <p:extLst>
      <p:ext uri="{BB962C8B-B14F-4D97-AF65-F5344CB8AC3E}">
        <p14:creationId xmlns:p14="http://schemas.microsoft.com/office/powerpoint/2010/main" val="112877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black circle with yellow dots and confetti&#10;&#10;Description automatically generated">
            <a:extLst>
              <a:ext uri="{FF2B5EF4-FFF2-40B4-BE49-F238E27FC236}">
                <a16:creationId xmlns:a16="http://schemas.microsoft.com/office/drawing/2014/main" id="{7DCE4D47-588A-6627-8D6B-C34F8EA143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0970056" cy="5759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ADF332-9A6E-0CAE-4924-10F7FDCF7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1351036"/>
            <a:ext cx="2870200" cy="37312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71" y="0"/>
            <a:ext cx="10970057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73214B99-74CB-36CF-1583-066DC0B71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226" y="4347647"/>
            <a:ext cx="4748019" cy="10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kumimoji="0" lang="en-US" altLang="en-US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</a:t>
            </a:r>
            <a:endParaRPr kumimoji="0" lang="en-US" altLang="en-US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4572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 marL="0" marR="0" lvl="0" indent="0" algn="r" defTabSz="4572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9B10761F-43AB-B2F0-8FDC-55AE88D00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204" y="2057524"/>
            <a:ext cx="49762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kumimoji="0" lang="en-US" altLang="en-US" sz="2200" u="none" strike="noStrike" kern="1200" cap="none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ecause</a:t>
            </a:r>
            <a:r>
              <a:rPr kumimoji="0" lang="en-US" altLang="en-US" sz="22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there's no better </a:t>
            </a:r>
            <a:br>
              <a:rPr kumimoji="0" lang="en-US" altLang="en-US" sz="22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altLang="en-US" sz="22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way to stay connected to other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8A776666-4A7C-0A50-BBAB-7DD103997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21" y="2880272"/>
            <a:ext cx="4748019" cy="150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55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u="none" strike="noStrike" kern="1200" cap="none" spc="-150" normalizeH="0" noProof="0" dirty="0">
                <a:ln>
                  <a:noFill/>
                </a:ln>
                <a:solidFill>
                  <a:srgbClr val="FCBF0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compliance professionals.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D5547553-E5C2-24CF-3723-F1CE2AF1F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979" y="1483499"/>
            <a:ext cx="4822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a member</a:t>
            </a:r>
            <a:endParaRPr kumimoji="0" lang="en-US" altLang="en-US" sz="3600" b="1" u="none" strike="noStrike" kern="1200" cap="none" spc="-1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F555D9EE-8ED8-1DCC-6715-225B1F8E1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173" y="870346"/>
            <a:ext cx="3247594" cy="476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324971-B418-0509-CE87-D04CC1A62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31" y="4978279"/>
            <a:ext cx="1949330" cy="43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@SCCE  @HCCA</a:t>
            </a:r>
          </a:p>
        </p:txBody>
      </p:sp>
    </p:spTree>
    <p:extLst>
      <p:ext uri="{BB962C8B-B14F-4D97-AF65-F5344CB8AC3E}">
        <p14:creationId xmlns:p14="http://schemas.microsoft.com/office/powerpoint/2010/main" val="212695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AB736-D97E-C7C8-1AE5-75A7EA031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512" y="923814"/>
            <a:ext cx="2870200" cy="3731260"/>
          </a:xfrm>
          <a:prstGeom prst="rect">
            <a:avLst/>
          </a:prstGeom>
        </p:spPr>
      </p:pic>
      <p:pic>
        <p:nvPicPr>
          <p:cNvPr id="35" name="Picture 34" descr="A black and yellow confetti&#10;&#10;Description automatically generated">
            <a:extLst>
              <a:ext uri="{FF2B5EF4-FFF2-40B4-BE49-F238E27FC236}">
                <a16:creationId xmlns:a16="http://schemas.microsoft.com/office/drawing/2014/main" id="{934C722B-AF0A-CA5F-2B9E-ED180AC6F0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"/>
            <a:ext cx="10970056" cy="575927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71" y="0"/>
            <a:ext cx="10970057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A1D0F18-4D20-8B5B-25A6-E83015D70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79" y="4259050"/>
            <a:ext cx="4748019" cy="11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2278446C-8A64-24C2-4389-8FC52F81C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0" y="3129549"/>
            <a:ext cx="46880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i="0" dirty="0">
                <a:solidFill>
                  <a:srgbClr val="FDFDFD"/>
                </a:solidFill>
                <a:effectLst/>
              </a:rPr>
              <a:t>because I believe in ethical practice and organizational integrity.</a:t>
            </a:r>
            <a:endParaRPr kumimoji="0" lang="en-US" altLang="en-US" sz="2200" u="none" strike="noStrike" kern="1200" cap="none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EC389190-E3F6-D8BE-41B1-21438A4E6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61" y="2050764"/>
            <a:ext cx="45025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spc="-300" dirty="0">
                <a:solidFill>
                  <a:srgbClr val="FCBF01"/>
                </a:solidFill>
                <a:effectLst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Member</a:t>
            </a:r>
            <a:endParaRPr kumimoji="0" lang="en-US" altLang="en-US" sz="7200" b="1" u="none" strike="noStrike" kern="1200" cap="none" spc="-300" normalizeH="0" noProof="0" dirty="0">
              <a:ln>
                <a:noFill/>
              </a:ln>
              <a:solidFill>
                <a:srgbClr val="FCBF0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EACC4894-D278-73EB-4FA9-421F38940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61" y="1239104"/>
            <a:ext cx="4502531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500" spc="-15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a</a:t>
            </a:r>
            <a:endParaRPr kumimoji="0" lang="en-US" altLang="en-US" sz="6500" u="none" strike="noStrike" kern="1200" cap="none" spc="-1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64A812C3-BFBC-7229-DFB0-5C70B0EBB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96" y="583512"/>
            <a:ext cx="3247594" cy="476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A39D06-A67C-C8EB-0CDD-66F46EE44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2545" y="245876"/>
            <a:ext cx="1949330" cy="43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@SCCE  @HCCA</a:t>
            </a:r>
          </a:p>
        </p:txBody>
      </p:sp>
    </p:spTree>
    <p:extLst>
      <p:ext uri="{BB962C8B-B14F-4D97-AF65-F5344CB8AC3E}">
        <p14:creationId xmlns:p14="http://schemas.microsoft.com/office/powerpoint/2010/main" val="246767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circle with a black circle on a blue background&#10;&#10;Description automatically generated">
            <a:extLst>
              <a:ext uri="{FF2B5EF4-FFF2-40B4-BE49-F238E27FC236}">
                <a16:creationId xmlns:a16="http://schemas.microsoft.com/office/drawing/2014/main" id="{619EBE0B-E579-CFB4-83EC-CD1229C542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70056" cy="57592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71" y="0"/>
            <a:ext cx="10970057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55AEC84-A7E8-A5AE-EF5D-666E583C4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79" y="4259050"/>
            <a:ext cx="4748019" cy="11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A239431-3C73-BE23-4CEB-B7EBED746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79" y="3111793"/>
            <a:ext cx="46810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kumimoji="0" lang="en-US" altLang="en-US" sz="2200" u="none" strike="noStrike" kern="1200" cap="none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ecause</a:t>
            </a:r>
            <a:r>
              <a:rPr kumimoji="0" lang="en-US" altLang="en-US" sz="22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am committed to ongoing personal and professional growth.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97D2112-3691-CA7F-1E24-B9FE1EB7B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61" y="2050764"/>
            <a:ext cx="45025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spc="-500" dirty="0">
                <a:solidFill>
                  <a:srgbClr val="FCBF01"/>
                </a:solidFill>
                <a:effectLst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MEMBER</a:t>
            </a:r>
            <a:endParaRPr kumimoji="0" lang="en-US" altLang="en-US" sz="7200" b="1" u="none" strike="noStrike" kern="1200" cap="none" spc="-500" normalizeH="0" noProof="0" dirty="0">
              <a:ln>
                <a:noFill/>
              </a:ln>
              <a:solidFill>
                <a:srgbClr val="FCBF0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D3148AFA-E0E9-FBCC-A55C-B98888D45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61" y="1239104"/>
            <a:ext cx="4502531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5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A</a:t>
            </a:r>
            <a:endParaRPr kumimoji="0" lang="en-US" altLang="en-US" sz="650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21" descr="A black and white logo&#10;&#10;Description automatically generated">
            <a:extLst>
              <a:ext uri="{FF2B5EF4-FFF2-40B4-BE49-F238E27FC236}">
                <a16:creationId xmlns:a16="http://schemas.microsoft.com/office/drawing/2014/main" id="{CE762BFF-5D5B-2915-9D4F-310787AD2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96" y="583512"/>
            <a:ext cx="3247594" cy="476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F48688-6ABF-56BF-BAA1-FB0E1956A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755" y="4965027"/>
            <a:ext cx="1949330" cy="43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@SCCE  @HCCA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F1E47F-0BA5-B2C9-642D-A1CD513FB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407" y="1841500"/>
            <a:ext cx="2114457" cy="27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1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64DC4-895E-C73D-4D05-715EDC867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512" y="923814"/>
            <a:ext cx="2870200" cy="3731260"/>
          </a:xfrm>
          <a:prstGeom prst="rect">
            <a:avLst/>
          </a:prstGeom>
        </p:spPr>
      </p:pic>
      <p:pic>
        <p:nvPicPr>
          <p:cNvPr id="44" name="Picture 43" descr="A yellow ribbon and confetti on a dark background&#10;&#10;Description automatically generated">
            <a:extLst>
              <a:ext uri="{FF2B5EF4-FFF2-40B4-BE49-F238E27FC236}">
                <a16:creationId xmlns:a16="http://schemas.microsoft.com/office/drawing/2014/main" id="{09F6358E-88EB-D563-DBFE-8B853E7FDF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59"/>
            <a:ext cx="10970057" cy="57592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71" y="0"/>
            <a:ext cx="10970057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A1D0F18-4D20-8B5B-25A6-E83015D70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79" y="4259050"/>
            <a:ext cx="4748019" cy="11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5C344A41-89E9-E61C-5C42-A596220C3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96" y="583512"/>
            <a:ext cx="3247594" cy="476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D438E3-3F5D-08B5-D7A9-895B1AC1A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2333" y="4965027"/>
            <a:ext cx="1949330" cy="43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@SCCE  @HCCA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762989E-6C20-0ED4-6628-0E198F9BF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04" y="1894376"/>
            <a:ext cx="49762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kumimoji="0" lang="en-US" altLang="en-US" sz="2200" u="none" strike="noStrike" kern="1200" cap="none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ecause</a:t>
            </a:r>
            <a:r>
              <a:rPr kumimoji="0" lang="en-US" altLang="en-US" sz="22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thrive on connections </a:t>
            </a:r>
            <a:br>
              <a:rPr kumimoji="0" lang="en-US" altLang="en-US" sz="22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altLang="en-US" sz="22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fellow 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6C42B32-FDD8-A6CA-0BFE-3BA715033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21" y="2717124"/>
            <a:ext cx="4748019" cy="150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55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u="none" strike="noStrike" kern="1200" cap="none" spc="-150" normalizeH="0" noProof="0" dirty="0">
                <a:ln>
                  <a:noFill/>
                </a:ln>
                <a:solidFill>
                  <a:srgbClr val="FCBF0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compliance professionals.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F92FCAD-8789-EF6E-99AF-6A11BADAF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79" y="1320351"/>
            <a:ext cx="4822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a member</a:t>
            </a:r>
            <a:endParaRPr kumimoji="0" lang="en-US" altLang="en-US" sz="3600" b="1" u="none" strike="noStrike" kern="1200" cap="none" spc="-1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9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black circle with yellow dots and confetti&#10;&#10;Description automatically generated">
            <a:extLst>
              <a:ext uri="{FF2B5EF4-FFF2-40B4-BE49-F238E27FC236}">
                <a16:creationId xmlns:a16="http://schemas.microsoft.com/office/drawing/2014/main" id="{7DCE4D47-588A-6627-8D6B-C34F8EA143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0970056" cy="5759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ADF332-9A6E-0CAE-4924-10F7FDCF7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1351036"/>
            <a:ext cx="2870200" cy="37312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71" y="0"/>
            <a:ext cx="10970057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73214B99-74CB-36CF-1583-066DC0B71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226" y="4347647"/>
            <a:ext cx="4748019" cy="10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kumimoji="0" lang="en-US" altLang="en-US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</a:t>
            </a:r>
            <a:endParaRPr kumimoji="0" lang="en-US" altLang="en-US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4572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 marL="0" marR="0" lvl="0" indent="0" algn="r" defTabSz="4572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9B10761F-43AB-B2F0-8FDC-55AE88D00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204" y="2057524"/>
            <a:ext cx="49762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kumimoji="0" lang="en-US" altLang="en-US" sz="2200" u="none" strike="noStrike" kern="1200" cap="none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ecause</a:t>
            </a:r>
            <a:r>
              <a:rPr kumimoji="0" lang="en-US" altLang="en-US" sz="22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I’m committed </a:t>
            </a:r>
            <a:br>
              <a:rPr kumimoji="0" lang="en-US" altLang="en-US" sz="22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altLang="en-US" sz="2200" u="none" strike="noStrike" kern="12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ensuring sound 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8A776666-4A7C-0A50-BBAB-7DD103997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21" y="2880272"/>
            <a:ext cx="4748019" cy="150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55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u="none" strike="noStrike" kern="1200" cap="none" spc="-150" normalizeH="0" noProof="0" dirty="0">
                <a:ln>
                  <a:noFill/>
                </a:ln>
                <a:solidFill>
                  <a:srgbClr val="FCBF0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compliance standards.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D5547553-E5C2-24CF-3723-F1CE2AF1F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979" y="1483499"/>
            <a:ext cx="4822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a member</a:t>
            </a:r>
            <a:endParaRPr kumimoji="0" lang="en-US" altLang="en-US" sz="3600" b="1" u="none" strike="noStrike" kern="1200" cap="none" spc="-1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F555D9EE-8ED8-1DCC-6715-225B1F8E1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173" y="870346"/>
            <a:ext cx="3247594" cy="476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324971-B418-0509-CE87-D04CC1A62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31" y="4978279"/>
            <a:ext cx="1949330" cy="43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@SCCE  @HCCA</a:t>
            </a:r>
          </a:p>
        </p:txBody>
      </p:sp>
    </p:spTree>
    <p:extLst>
      <p:ext uri="{BB962C8B-B14F-4D97-AF65-F5344CB8AC3E}">
        <p14:creationId xmlns:p14="http://schemas.microsoft.com/office/powerpoint/2010/main" val="78252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AB736-D97E-C7C8-1AE5-75A7EA031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512" y="923814"/>
            <a:ext cx="2870200" cy="3731260"/>
          </a:xfrm>
          <a:prstGeom prst="rect">
            <a:avLst/>
          </a:prstGeom>
        </p:spPr>
      </p:pic>
      <p:pic>
        <p:nvPicPr>
          <p:cNvPr id="35" name="Picture 34" descr="A black and yellow confetti&#10;&#10;Description automatically generated">
            <a:extLst>
              <a:ext uri="{FF2B5EF4-FFF2-40B4-BE49-F238E27FC236}">
                <a16:creationId xmlns:a16="http://schemas.microsoft.com/office/drawing/2014/main" id="{934C722B-AF0A-CA5F-2B9E-ED180AC6F0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"/>
            <a:ext cx="10970056" cy="575927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71" y="0"/>
            <a:ext cx="10970057" cy="576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A1D0F18-4D20-8B5B-25A6-E83015D70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79" y="4259050"/>
            <a:ext cx="4748019" cy="11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2278446C-8A64-24C2-4389-8FC52F81C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0" y="3129549"/>
            <a:ext cx="371920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i="0" dirty="0">
                <a:solidFill>
                  <a:srgbClr val="FDFDFD"/>
                </a:solidFill>
                <a:effectLst/>
              </a:rPr>
              <a:t>because it gives me a sense of belonging within my chosen profession. </a:t>
            </a:r>
            <a:endParaRPr kumimoji="0" lang="en-US" altLang="en-US" sz="2200" u="none" strike="noStrike" kern="1200" cap="none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EC389190-E3F6-D8BE-41B1-21438A4E6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61" y="2050764"/>
            <a:ext cx="45025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spc="-300" dirty="0">
                <a:solidFill>
                  <a:srgbClr val="FCBF01"/>
                </a:solidFill>
                <a:effectLst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Member</a:t>
            </a:r>
            <a:endParaRPr kumimoji="0" lang="en-US" altLang="en-US" sz="7200" b="1" u="none" strike="noStrike" kern="1200" cap="none" spc="-300" normalizeH="0" noProof="0" dirty="0">
              <a:ln>
                <a:noFill/>
              </a:ln>
              <a:solidFill>
                <a:srgbClr val="FCBF01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EACC4894-D278-73EB-4FA9-421F38940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61" y="1239104"/>
            <a:ext cx="4502531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500" spc="-15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a</a:t>
            </a:r>
            <a:endParaRPr kumimoji="0" lang="en-US" altLang="en-US" sz="6500" u="none" strike="noStrike" kern="1200" cap="none" spc="-15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64A812C3-BFBC-7229-DFB0-5C70B0EBB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96" y="583512"/>
            <a:ext cx="3247594" cy="476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A39D06-A67C-C8EB-0CDD-66F46EE44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2545" y="245876"/>
            <a:ext cx="1949330" cy="43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@SCCE  @HCCA</a:t>
            </a:r>
          </a:p>
        </p:txBody>
      </p:sp>
    </p:spTree>
    <p:extLst>
      <p:ext uri="{BB962C8B-B14F-4D97-AF65-F5344CB8AC3E}">
        <p14:creationId xmlns:p14="http://schemas.microsoft.com/office/powerpoint/2010/main" val="2790222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1668</TotalTime>
  <Words>545</Words>
  <Application>Microsoft Macintosh PowerPoint</Application>
  <PresentationFormat>Custom</PresentationFormat>
  <Paragraphs>141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Open Sans Extrabold</vt:lpstr>
      <vt:lpstr>Office Theme</vt:lpstr>
      <vt:lpstr>How to use these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Anondson, Sarah</dc:creator>
  <cp:lastModifiedBy>Emery, Aaron</cp:lastModifiedBy>
  <cp:revision>76</cp:revision>
  <dcterms:created xsi:type="dcterms:W3CDTF">2023-11-06T20:55:54Z</dcterms:created>
  <dcterms:modified xsi:type="dcterms:W3CDTF">2024-03-18T18:31:48Z</dcterms:modified>
</cp:coreProperties>
</file>